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39" r:id="rId16"/>
    <p:sldId id="340" r:id="rId17"/>
    <p:sldId id="338" r:id="rId18"/>
    <p:sldId id="341" r:id="rId19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7"/>
    <p:restoredTop sz="94700"/>
  </p:normalViewPr>
  <p:slideViewPr>
    <p:cSldViewPr>
      <p:cViewPr>
        <p:scale>
          <a:sx n="82" d="100"/>
          <a:sy n="82" d="100"/>
        </p:scale>
        <p:origin x="1344" y="37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1:00:15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2:15:32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24575,'20'0'0,"27"0"0,41 0 0,-26 0 0,5 0 0,10 0 0,2 0 0,5 0 0,0 0 0,2 0 0,-1 0 0,1 0 0,0 0 0,-1 0 0,-1 0 0,-4 0 0,-1 0 0,-3 0 0,-1 0 0,-4 0 0,0 0 0,-3 0 0,-1 0 0,-2 0 0,-2 0 0,-3 0 0,-1 0 0,-2 0 0,-2 0 0,-1 0 0,-2 0 0,46 0 0,-8 0 0,-10 0 0,-3 0 0,3 0 0,2 0 0,2 0 0,-2 0 0,-10 0 0,-8 2 0,-10 1 0,-7 1 0,-4 0 0,-4-2 0,-4 0 0,-1 0 0,-3 0 0,-2 1 0,-6-2 0,-6-1 0,-8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2:1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24575,'50'0'0,"39"0"0,-17 0 0,8 0 0,-13 0 0,3 0 0,2 0-490,6 0 0,2 0 0,1 0 490,1 0 0,2 0 0,-1 0 0,0 0 0,-1 0 0,1 0 0,-1 0 0,0 0 0,0 0 0,-3 0 0,1 0 0,-1 0 0,-1 0 0,0 0 0,0 0 0,-4 0 0,-1 0 0,-2 0 0,31 0 0,-4 0 200,-6 0 0,-2 0-200,-4 0 0,-2 0 131,-3 0 0,0 0-131,-1 0 0,0 0 0,0 0 0,-1 0 0,-4 0 0,-1 0 373,-2 0 0,-2 0-373,-5 0 0,-1 0 31,-2 0 0,-1 0-31,-3 1 0,0 0 0,-3 1 0,0-1 0,-1 1 0,0-1 0,5 1 0,0 1 0,2 1 0,0 1 0,2 1 0,1 2 0,-1 1 0,-1 1 0,-7 0 0,-1 0 0,-3-2 0,0 0 0,-1 0 0,1-1 0,4 1 0,1-1 0,4 1 0,0 1 0,3-1 0,-2 1 0,-2-1 0,-3 1 0,40 6 0,-15-4 0,-15-1 0,-6-2 0,1 0 0,0-1 0,-1 1 0,0-1 0,-1-1 0,-5 0 0,-9-2 0,-14-1 0,-10-2 0,-6-1 0,-6 1 0,-3 1 0,-2 0 0,5 1 0,15 1 0,22 4 0,21 1 0,8 1 0,-12-3 0,-18 0 0,-25-5 0,-9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3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49 24575,'33'0'0,"-4"0"0,6 0 0,-1 0 0,3 0 0,3 0 0,0-1 0,-2-2 0,-3 1 0,-3-1 0,-3 1 0,1-2 0,3-2 0,3 1 0,1-1 0,0 2 0,-2 1 0,-3 2 0,-1 1 0,-2 0 0,2 0 0,-1 0 0,1 0 0,-2 0 0,-2 0 0,0 0 0,-2 0 0,3 0 0,1-2 0,0 0 0,5-1 0,1 2 0,5 0 0,-1 1 0,-2 0 0,-1 0 0,-1 0 0,-1 0 0,0 0 0,-2 0 0,-2 0 0,-4 0 0,-2 0 0,1 0 0,1 0 0,2 0 0,3 0 0,3 0 0,3 0 0,-1 0 0,0 0 0,-2 0 0,1 0 0,2 0 0,4 0 0,4 0 0,2 0 0,-2 0 0,-3 0 0,-7 0 0,-4 0 0,-4 0 0,-3 0 0,-5 0 0,-3 0 0,-5 0 0,-3 0 0,-3 0 0,2 0 0,1 0 0,1 0 0,3 0 0,-1 0 0,1 0 0,4 0 0,4 0 0,4 0 0,2 0 0,-2 0 0,-3 0 0,-4 0 0,-5 0 0,-2 0 0,0 12 0,-6-9 0,1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6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24575,'22'0'0,"23"0"0,28 0 0,23 0 0,3 0 0,-10 0 0,-14 0 0,-3 0 0,1 0 0,4 0 0,3 0 0,-8-5 0,-6 0 0,-11 0 0,-10 0 0,-7 5 0,-7 0 0,-2 0 0,-1-1 0,2-1 0,2 0 0,2 0 0,7 0 0,4-1 0,5 1 0,0 0 0,-1 2 0,1 0 0,5 0 0,6 0 0,1 0 0,-3 0 0,-8 0 0,-9 0 0,-3 0 0,-2 0 0,0 0 0,-1 0 0,-1 0 0,-1 0 0,0 0 0,3 0 0,2 0 0,1 0 0,1 0 0,-4 0 0,-4 0 0,-6 0 0,-4 0 0,-3 0 0,3 0 0,1 0 0,-1 0 0,1 0 0,-4 0 0,-3 0 0,-1 0 0,-2 0 0,-1 0 0,0 0 0,1 0 0,2 0 0,1 0 0,1 0 0,-1 0 0,1 0 0,-1 0 0,2 0 0,1 0 0,2 0 0,0 0 0,-1 1 0,-1 1 0,-3 0 0,-3 1 0,1 2 0,19 13 0,-20-10 0,14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7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2:54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3:18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5:37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93D7F-FDF5-0D43-BA3A-E5BCF25EEC73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29763-13D3-7C4A-A99A-39A8BEF7AB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961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29763-13D3-7C4A-A99A-39A8BEF7AB2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47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customXml" Target="../ink/ink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customXml" Target="../ink/ink8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17" Type="http://schemas.openxmlformats.org/officeDocument/2006/relationships/customXml" Target="../ink/ink7.xml"/><Relationship Id="rId2" Type="http://schemas.openxmlformats.org/officeDocument/2006/relationships/customXml" Target="../ink/ink1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79927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551224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스마트 낙상 감지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2020105607</a:t>
            </a:r>
            <a:endParaRPr lang="en-US" altLang="ko-KR" sz="24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남윤형</a:t>
            </a:r>
            <a:endParaRPr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“Django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기본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페이지를 사용하여 서버 관리자는 아이디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비밀번호 인증 후에만 낙상 이벤트 데이터를 조회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삭제할 수 있도록 했다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.”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183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800" dirty="0"/>
              <a:t>“</a:t>
            </a:r>
            <a:r>
              <a:rPr lang="en" altLang="ko-KR" sz="1200" dirty="0" err="1">
                <a:solidFill>
                  <a:schemeClr val="tx1"/>
                </a:solidFill>
                <a:latin typeface="+mn-lt"/>
              </a:rPr>
              <a:t>FallEvent</a:t>
            </a:r>
            <a:r>
              <a:rPr lang="en" altLang="ko-KR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모델에 </a:t>
            </a:r>
            <a:r>
              <a:rPr lang="en" altLang="ko-KR" sz="1200" dirty="0" err="1">
                <a:solidFill>
                  <a:schemeClr val="tx1"/>
                </a:solidFill>
                <a:latin typeface="+mn-lt"/>
              </a:rPr>
              <a:t>ImageField</a:t>
            </a:r>
            <a:r>
              <a:rPr lang="ko-KR" altLang="en-US" sz="1200" dirty="0" err="1">
                <a:solidFill>
                  <a:schemeClr val="tx1"/>
                </a:solidFill>
                <a:latin typeface="+mn-lt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 두어 낙상 이미지를 서버에 저장하고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" altLang="ko-KR" sz="1200" dirty="0">
                <a:solidFill>
                  <a:schemeClr val="tx1"/>
                </a:solidFill>
                <a:latin typeface="+mn-lt"/>
              </a:rPr>
              <a:t>Django admin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에서 글 목록처럼 시간 순으로 낙상 이벤트를 관리할 수 있도록 구현하였다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.”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200" dirty="0">
              <a:solidFill>
                <a:schemeClr val="tx1"/>
              </a:solidFill>
              <a:latin typeface="+mn-lt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25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“Django REST framework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사용하여 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Edge System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 낙상 이미지를 업로드할 수 있는 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POST API /</a:t>
            </a:r>
            <a:r>
              <a:rPr lang="en" altLang="ko-KR" sz="1200" dirty="0" err="1">
                <a:solidFill>
                  <a:schemeClr val="tx1"/>
                </a:solidFill>
                <a:latin typeface="+mn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/fall-events/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en" altLang="ko-KR" sz="1200" dirty="0" err="1">
                <a:solidFill>
                  <a:schemeClr val="tx1"/>
                </a:solidFill>
                <a:latin typeface="+mn-ea"/>
              </a:rPr>
              <a:t>MultiPartParser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사용해 이미지 파일과 메타데이터를 함께 처리한다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.”</a:t>
            </a: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4648200" y="3864576"/>
            <a:ext cx="4309110" cy="1349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“안드로이드 클라이언트가 서버에 저장된 낙상 이벤트를 조회할 수 있도록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, /</a:t>
            </a:r>
            <a:r>
              <a:rPr lang="en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/fall-events/list/(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), /</a:t>
            </a:r>
            <a:r>
              <a:rPr lang="en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/fall-events/&lt;id&gt;/(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단일 조회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GET API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200" kern="0" spc="-5" dirty="0">
              <a:solidFill>
                <a:schemeClr val="tx1"/>
              </a:solidFill>
              <a:latin typeface="+mj-ea"/>
              <a:ea typeface="+mj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200" kern="0" dirty="0">
              <a:solidFill>
                <a:schemeClr val="tx1"/>
              </a:solidFill>
              <a:latin typeface="+mj-ea"/>
              <a:ea typeface="+mj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94520F-5DA4-E2D2-0B3C-FA0B69743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30" y="2084812"/>
            <a:ext cx="2330485" cy="1743009"/>
          </a:xfrm>
          <a:prstGeom prst="rect">
            <a:avLst/>
          </a:prstGeom>
        </p:spPr>
      </p:pic>
      <p:pic>
        <p:nvPicPr>
          <p:cNvPr id="12" name="그림 11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F7425-FB18-298F-07A2-B555CC8C0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42" y="2016064"/>
            <a:ext cx="1536759" cy="17920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2FDE9E-85E1-0741-E25B-24EB40296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3" y="5295354"/>
            <a:ext cx="5486400" cy="29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98F2824-0508-3B59-0F6E-21F31DB555E1}"/>
                  </a:ext>
                </a:extLst>
              </p14:cNvPr>
              <p14:cNvContentPartPr/>
              <p14:nvPr/>
            </p14:nvContentPartPr>
            <p14:xfrm>
              <a:off x="4643390" y="4648132"/>
              <a:ext cx="36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98F2824-0508-3B59-0F6E-21F31DB555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7270" y="464201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94C7A38-6213-A1F5-57FC-9B7CBA2AB130}"/>
                  </a:ext>
                </a:extLst>
              </p14:cNvPr>
              <p14:cNvContentPartPr/>
              <p14:nvPr/>
            </p14:nvContentPartPr>
            <p14:xfrm>
              <a:off x="7168424" y="5259746"/>
              <a:ext cx="3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94C7A38-6213-A1F5-57FC-9B7CBA2AB1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304" y="525362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95191F-6CDA-ED11-22D3-E1FF5293D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25" y="4916408"/>
            <a:ext cx="3237039" cy="19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361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</a:rPr>
              <a:t>“관리자가 특정 기간 동안 발생한 낙상 이벤트만 조회할 수 있도록</a:t>
            </a:r>
            <a:br>
              <a:rPr lang="ko-KR" altLang="en-US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en" altLang="ko-KR" sz="1000" dirty="0" err="1">
                <a:solidFill>
                  <a:schemeClr val="tx1"/>
                </a:solidFill>
              </a:rPr>
              <a:t>api</a:t>
            </a:r>
            <a:r>
              <a:rPr lang="en" altLang="ko-KR" sz="1000" dirty="0">
                <a:solidFill>
                  <a:schemeClr val="tx1"/>
                </a:solidFill>
              </a:rPr>
              <a:t>/fall-events/filter/?start=&amp;end= API</a:t>
            </a:r>
            <a:r>
              <a:rPr lang="ko-KR" altLang="en-US" sz="1000" dirty="0" err="1">
                <a:solidFill>
                  <a:schemeClr val="tx1"/>
                </a:solidFill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</a:rPr>
              <a:t> 구현하였다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이를 통해 분석</a:t>
            </a:r>
            <a:r>
              <a:rPr lang="en-US" altLang="ko-KR" sz="1000" dirty="0">
                <a:solidFill>
                  <a:schemeClr val="tx1"/>
                </a:solidFill>
              </a:rPr>
              <a:t>·</a:t>
            </a:r>
            <a:r>
              <a:rPr lang="ko-KR" altLang="en-US" sz="1000" dirty="0">
                <a:solidFill>
                  <a:schemeClr val="tx1"/>
                </a:solidFill>
              </a:rPr>
              <a:t>모니터링 기능을 강화하였다</a:t>
            </a:r>
            <a:r>
              <a:rPr lang="en-US" altLang="ko-KR" sz="1000" dirty="0">
                <a:solidFill>
                  <a:schemeClr val="tx1"/>
                </a:solidFill>
              </a:rPr>
              <a:t>.”</a:t>
            </a:r>
            <a:endParaRPr lang="ko-KR" altLang="en-US" sz="10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en-US" altLang="ko-KR" sz="800" dirty="0"/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4382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“낙상 이미지가 장기간 누적될 경우 서버 저장 공간이 부족해지는 문제를 예방하기 위해</a:t>
            </a: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,</a:t>
            </a:r>
            <a:br>
              <a:rPr lang="en-US" altLang="ko-KR" sz="1000" dirty="0">
                <a:solidFill>
                  <a:schemeClr val="tx1"/>
                </a:solidFill>
                <a:latin typeface="+mn-lt"/>
              </a:rPr>
            </a:b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년 이상 지난 이미지 파일 및 해당 이벤트 데이터를 자동으로 삭제하는 </a:t>
            </a:r>
            <a:r>
              <a:rPr lang="en" altLang="ko-KR" sz="1000" dirty="0">
                <a:solidFill>
                  <a:schemeClr val="tx1"/>
                </a:solidFill>
                <a:latin typeface="+mn-lt"/>
              </a:rPr>
              <a:t>Cleanup 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기능을 구현하였다</a:t>
            </a: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.”</a:t>
            </a:r>
            <a:endParaRPr lang="ko-KR" altLang="en-US" sz="1000" i="1" dirty="0">
              <a:solidFill>
                <a:schemeClr val="tx1"/>
              </a:solidFill>
              <a:latin typeface="+mn-lt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043AEE-1650-D947-3290-89CA6D1C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42" y="2362200"/>
            <a:ext cx="3841750" cy="609600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6D9784-AA03-9C79-48CA-9208CE06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133600"/>
            <a:ext cx="467398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2851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</a:rPr>
              <a:t>안드로이드 클라이언트 애플리케이션에서 서버에 저장된 낙상 이벤트 이미지를 리스트 형태로 표시하는 기능입니다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3113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000" dirty="0">
                <a:solidFill>
                  <a:schemeClr val="tx1"/>
                </a:solidFill>
                <a:latin typeface="+mn-ea"/>
              </a:rPr>
              <a:t>Django REST Framework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기반으로 구현된 </a:t>
            </a:r>
            <a:r>
              <a:rPr lang="en" altLang="ko-KR" sz="1000" dirty="0">
                <a:solidFill>
                  <a:schemeClr val="tx1"/>
                </a:solidFill>
                <a:latin typeface="+mn-ea"/>
              </a:rPr>
              <a:t>RESTful API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통해 안드로이드 클라이언트가 낙상 이벤트 이미지 목록을 조회하고 획득할 수 있는 기능입니다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309110" cy="1177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kern="0" dirty="0">
                <a:solidFill>
                  <a:schemeClr val="tx1"/>
                </a:solidFill>
                <a:latin typeface="+mn-ea"/>
                <a:cs typeface="Malgun Gothic"/>
              </a:rPr>
              <a:t>사진을 자세하게 보기 위해서 사진을 누르면 확대 되는 기능을 추가했습니다</a:t>
            </a:r>
            <a:r>
              <a:rPr lang="en-US" altLang="ko-KR" sz="1000" i="1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0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22849" y="3429000"/>
            <a:ext cx="4309110" cy="659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새로운 낙상이 감지되면 사용자에게 실시간으로 알림을 줘서 사용자가 바로 눈치챌 수 </a:t>
            </a:r>
            <a:r>
              <a:rPr lang="ko-KR" altLang="en-US" sz="1000" i="1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았는</a:t>
            </a:r>
            <a:r>
              <a:rPr lang="ko-KR" altLang="en-US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 기능을 넣었습니다</a:t>
            </a:r>
            <a:r>
              <a:rPr lang="en-US" altLang="ko-KR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0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2" name="그림 1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C89451-CDE8-A62F-1D72-30802DA85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44554"/>
            <a:ext cx="2765781" cy="447840"/>
          </a:xfrm>
          <a:prstGeom prst="rect">
            <a:avLst/>
          </a:prstGeom>
        </p:spPr>
      </p:pic>
      <p:pic>
        <p:nvPicPr>
          <p:cNvPr id="11" name="그림 10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E4AA7-BC49-AEA4-8454-B703965FF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68" y="4017622"/>
            <a:ext cx="1150631" cy="2621542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47B17F-FCAF-7C74-E0E7-E65F50C07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49" y="2021327"/>
            <a:ext cx="2342887" cy="1407673"/>
          </a:xfrm>
          <a:prstGeom prst="rect">
            <a:avLst/>
          </a:prstGeom>
        </p:spPr>
      </p:pic>
      <p:pic>
        <p:nvPicPr>
          <p:cNvPr id="16" name="그림 15" descr="휴대 전화, 통신 장치, 휴대용 통신 장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19F813-E106-D8A9-864D-170CC824E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54" y="4088155"/>
            <a:ext cx="1372235" cy="2696200"/>
          </a:xfrm>
          <a:prstGeom prst="rect">
            <a:avLst/>
          </a:prstGeom>
        </p:spPr>
      </p:pic>
      <p:pic>
        <p:nvPicPr>
          <p:cNvPr id="18" name="그림 17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E8EF06-7EAD-B160-9C6B-1E604678C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55699"/>
            <a:ext cx="914400" cy="18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41274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본 시스템은 </a:t>
            </a:r>
            <a:r>
              <a:rPr lang="en" dirty="0">
                <a:latin typeface="+mn-ea"/>
                <a:cs typeface="Gulim"/>
              </a:rPr>
              <a:t>Edge System, Service System, Client System</a:t>
            </a:r>
            <a:r>
              <a:rPr lang="ko-KR" altLang="en-US" dirty="0">
                <a:latin typeface="+mn-ea"/>
                <a:cs typeface="Gulim"/>
              </a:rPr>
              <a:t>의 역할을 명확히 분리하여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dirty="0">
                <a:latin typeface="+mn-ea"/>
                <a:cs typeface="Gulim"/>
              </a:rPr>
              <a:t>실시간 낙상 감지부터 사용자 알림까지의 전체 흐름을 효율적으로 구성하였다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en" sz="1500" dirty="0">
                <a:latin typeface="+mn-ea"/>
                <a:cs typeface="Gulim"/>
              </a:rPr>
              <a:t>Edge System</a:t>
            </a:r>
            <a:r>
              <a:rPr lang="ko-KR" altLang="en-US" sz="1500" dirty="0">
                <a:latin typeface="+mn-ea"/>
                <a:cs typeface="Gulim"/>
              </a:rPr>
              <a:t>은 </a:t>
            </a:r>
            <a:r>
              <a:rPr lang="en" sz="1500" dirty="0">
                <a:latin typeface="+mn-ea"/>
                <a:cs typeface="Gulim"/>
              </a:rPr>
              <a:t>YOLO </a:t>
            </a:r>
            <a:r>
              <a:rPr lang="ko-KR" altLang="en-US" sz="1500" dirty="0">
                <a:latin typeface="+mn-ea"/>
                <a:cs typeface="Gulim"/>
              </a:rPr>
              <a:t>기반 객체 인식을 통해 실시간으로 사람의 상태 변화를 분석하고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ko-KR" altLang="en-US" sz="1500" dirty="0">
                <a:latin typeface="+mn-ea"/>
                <a:cs typeface="Gulim"/>
              </a:rPr>
              <a:t>낙상이 감지될 경우 즉시 이벤트 이미지를 생성하여 서버로 전송한다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en" sz="1500" dirty="0">
                <a:latin typeface="+mn-ea"/>
                <a:cs typeface="Gulim"/>
              </a:rPr>
              <a:t>Service System</a:t>
            </a:r>
            <a:r>
              <a:rPr lang="ko-KR" altLang="en-US" sz="1500" dirty="0">
                <a:latin typeface="+mn-ea"/>
                <a:cs typeface="Gulim"/>
              </a:rPr>
              <a:t>은 </a:t>
            </a:r>
            <a:r>
              <a:rPr lang="en" sz="1500" dirty="0">
                <a:latin typeface="+mn-ea"/>
                <a:cs typeface="Gulim"/>
              </a:rPr>
              <a:t>Edge System</a:t>
            </a:r>
            <a:r>
              <a:rPr lang="ko-KR" altLang="en-US" sz="1500" dirty="0" err="1">
                <a:latin typeface="+mn-ea"/>
                <a:cs typeface="Gulim"/>
              </a:rPr>
              <a:t>으로부터</a:t>
            </a:r>
            <a:r>
              <a:rPr lang="ko-KR" altLang="en-US" sz="1500" dirty="0">
                <a:latin typeface="+mn-ea"/>
                <a:cs typeface="Gulim"/>
              </a:rPr>
              <a:t> 전달된 낙상 이벤트를 안전하게 저장하고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en" sz="1500" dirty="0">
                <a:latin typeface="+mn-ea"/>
                <a:cs typeface="Gulim"/>
              </a:rPr>
              <a:t>RESTful API</a:t>
            </a:r>
            <a:r>
              <a:rPr lang="ko-KR" altLang="en-US" sz="1500" dirty="0" err="1">
                <a:latin typeface="+mn-ea"/>
                <a:cs typeface="Gulim"/>
              </a:rPr>
              <a:t>를</a:t>
            </a:r>
            <a:r>
              <a:rPr lang="ko-KR" altLang="en-US" sz="1500" dirty="0">
                <a:latin typeface="+mn-ea"/>
                <a:cs typeface="Gulim"/>
              </a:rPr>
              <a:t> 통해 클라이언트가 해당 데이터를 조회할 수 있도록 중계 역할을 수행한다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ko-KR" altLang="en-US" sz="1500" dirty="0">
                <a:latin typeface="+mn-ea"/>
                <a:cs typeface="Gulim"/>
              </a:rPr>
              <a:t>스마트폰 클라이언트는 서버에 저장된 낙상 이벤트를 사용자에게 시각적으로 제공하고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ko-KR" altLang="en-US" sz="1500" dirty="0">
                <a:latin typeface="+mn-ea"/>
                <a:cs typeface="Gulim"/>
              </a:rPr>
              <a:t>새로운 낙상 발생 시 실시간 알림을 통해 사용자가 즉각적으로 상황을 인지하고 대응할 수 있도록 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7EA5-D105-ED99-B0FE-B92C3202A866}"/>
              </a:ext>
            </a:extLst>
          </p:cNvPr>
          <p:cNvSpPr txBox="1"/>
          <p:nvPr/>
        </p:nvSpPr>
        <p:spPr>
          <a:xfrm>
            <a:off x="444500" y="4380114"/>
            <a:ext cx="7708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500" dirty="0"/>
              <a:t>Edge System</a:t>
            </a:r>
            <a:r>
              <a:rPr lang="ko-KR" altLang="en-US" sz="1500" dirty="0"/>
              <a:t>에서 실시간 영상 분석 중 낙상이 감지되면 서버로 이벤트가 전송된다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서버는 낙상 이벤트 이미지를 저장하고</a:t>
            </a:r>
            <a:r>
              <a:rPr lang="en-US" altLang="ko-KR" sz="1500" dirty="0"/>
              <a:t>, </a:t>
            </a:r>
            <a:r>
              <a:rPr lang="ko-KR" altLang="en-US" sz="1500" dirty="0"/>
              <a:t>클라이언트에 알림을 전달한다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사용자는 스마트폰 알림을 통해 낙상 발생 사실을 즉시 인지한다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앱 내 낙상 이벤트 목록 화면에서 발생 시각과 이미지를 확인할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특정 이벤트를 선택하면 이미지를 확대하여 자세한 상황을 확인할 수 있다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  <p:pic>
        <p:nvPicPr>
          <p:cNvPr id="18" name="그림 1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162B4F-E936-A97D-2528-CC4745002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54651"/>
            <a:ext cx="1790700" cy="308061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3B032FF3-60F6-A148-73CC-EBA3FB967202}"/>
              </a:ext>
            </a:extLst>
          </p:cNvPr>
          <p:cNvSpPr/>
          <p:nvPr/>
        </p:nvSpPr>
        <p:spPr>
          <a:xfrm>
            <a:off x="2338314" y="2450535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0FCF3BE-ED61-F6F1-6B19-C7390BF3EFA6}"/>
              </a:ext>
            </a:extLst>
          </p:cNvPr>
          <p:cNvSpPr/>
          <p:nvPr/>
        </p:nvSpPr>
        <p:spPr>
          <a:xfrm>
            <a:off x="4843795" y="2470273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4356B56D-2562-737C-22F3-49EF608A7562}"/>
              </a:ext>
            </a:extLst>
          </p:cNvPr>
          <p:cNvSpPr/>
          <p:nvPr/>
        </p:nvSpPr>
        <p:spPr>
          <a:xfrm>
            <a:off x="7338765" y="2470273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 descr="텍스트, 멀티미디어, 스크린샷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D68DDB-683E-41DB-DE98-61869631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74" y="1217515"/>
            <a:ext cx="1549372" cy="2986740"/>
          </a:xfrm>
          <a:prstGeom prst="rect">
            <a:avLst/>
          </a:prstGeom>
        </p:spPr>
      </p:pic>
      <p:pic>
        <p:nvPicPr>
          <p:cNvPr id="26" name="그림 25" descr="텍스트, 웹사이트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B2028-C526-3967-2802-DB88EA70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8" y="2602233"/>
            <a:ext cx="852862" cy="1540306"/>
          </a:xfrm>
          <a:prstGeom prst="rect">
            <a:avLst/>
          </a:prstGeom>
        </p:spPr>
      </p:pic>
      <p:pic>
        <p:nvPicPr>
          <p:cNvPr id="28" name="그림 27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F85D90-9A2F-B834-C999-B41CC18B0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09" y="1000558"/>
            <a:ext cx="1652451" cy="3250152"/>
          </a:xfrm>
          <a:prstGeom prst="rect">
            <a:avLst/>
          </a:prstGeom>
        </p:spPr>
      </p:pic>
      <p:pic>
        <p:nvPicPr>
          <p:cNvPr id="29" name="그림 28" descr="텍스트, 장갑, 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47E72-070C-035F-BAA1-50D9E7999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2417" y="2341883"/>
            <a:ext cx="474878" cy="520700"/>
          </a:xfrm>
          <a:prstGeom prst="rect">
            <a:avLst/>
          </a:prstGeom>
        </p:spPr>
      </p:pic>
      <p:pic>
        <p:nvPicPr>
          <p:cNvPr id="31" name="그림 30" descr="휴대 전화, 멀티미디어, 정보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B93099-4CBD-A0D9-2C31-3BA008F09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27680"/>
            <a:ext cx="1627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16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단순 객체 검출만으로는 사람이 넘어지는 상황과 일반적인 동작을 구분하기 어려웠다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이를 해결하기 위해 </a:t>
            </a:r>
            <a:r>
              <a:rPr lang="en" dirty="0">
                <a:latin typeface="+mn-ea"/>
                <a:cs typeface="Gulim"/>
              </a:rPr>
              <a:t>bounding box</a:t>
            </a:r>
            <a:r>
              <a:rPr lang="ko-KR" altLang="en-US" dirty="0">
                <a:latin typeface="+mn-ea"/>
                <a:cs typeface="Gulim"/>
              </a:rPr>
              <a:t>의 세로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가로 비율 변화를 비교하는 로직을 추가하였다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동일한 장면에서 반복적으로 낙상이 감지되는 문제가 발생하여</a:t>
            </a:r>
            <a:r>
              <a:rPr lang="en-US" altLang="ko-KR" dirty="0">
                <a:latin typeface="+mn-ea"/>
                <a:cs typeface="Gulim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일정 시간 동안 추가 이벤트를 무시하는 </a:t>
            </a:r>
            <a:r>
              <a:rPr lang="ko-KR" altLang="en-US" dirty="0" err="1">
                <a:latin typeface="+mn-ea"/>
                <a:cs typeface="Gulim"/>
              </a:rPr>
              <a:t>쿨타임</a:t>
            </a:r>
            <a:r>
              <a:rPr lang="ko-KR" altLang="en-US" dirty="0">
                <a:latin typeface="+mn-ea"/>
                <a:cs typeface="Gulim"/>
              </a:rPr>
              <a:t> 로직을 적용하였다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낙상 발생 직후의 프레임만 저장할 경우 정확한 상황 파악이 어려워</a:t>
            </a:r>
            <a:r>
              <a:rPr lang="en-US" altLang="ko-KR" dirty="0">
                <a:latin typeface="+mn-ea"/>
                <a:cs typeface="Gulim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낙상 직전 </a:t>
            </a:r>
            <a:r>
              <a:rPr lang="en-US" altLang="ko-KR" dirty="0">
                <a:latin typeface="+mn-ea"/>
                <a:cs typeface="Gulim"/>
              </a:rPr>
              <a:t>1</a:t>
            </a:r>
            <a:r>
              <a:rPr lang="ko-KR" altLang="en-US" dirty="0">
                <a:latin typeface="+mn-ea"/>
                <a:cs typeface="Gulim"/>
              </a:rPr>
              <a:t>초간의 프레임을 </a:t>
            </a:r>
            <a:r>
              <a:rPr lang="ko-KR" altLang="en-US" dirty="0" err="1">
                <a:latin typeface="+mn-ea"/>
                <a:cs typeface="Gulim"/>
              </a:rPr>
              <a:t>버퍼링하는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" dirty="0">
                <a:latin typeface="+mn-ea"/>
                <a:cs typeface="Gulim"/>
              </a:rPr>
              <a:t>Pre-Fall Buffer </a:t>
            </a:r>
            <a:r>
              <a:rPr lang="ko-KR" altLang="en-US" dirty="0">
                <a:latin typeface="+mn-ea"/>
                <a:cs typeface="Gulim"/>
              </a:rPr>
              <a:t>기능을 구현하였다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6" name="실습">
            <a:hlinkClick r:id="" action="ppaction://media"/>
            <a:extLst>
              <a:ext uri="{FF2B5EF4-FFF2-40B4-BE49-F238E27FC236}">
                <a16:creationId xmlns:a16="http://schemas.microsoft.com/office/drawing/2014/main" id="{5C8F462E-DB6E-4D71-8094-E16CDEC7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532" y="1446059"/>
            <a:ext cx="6403975" cy="4329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4D1DFF-7ACA-952E-B009-9B7650C0AA08}"/>
              </a:ext>
            </a:extLst>
          </p:cNvPr>
          <p:cNvSpPr txBox="1"/>
          <p:nvPr/>
        </p:nvSpPr>
        <p:spPr>
          <a:xfrm>
            <a:off x="7391400" y="1981200"/>
            <a:ext cx="2133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도중에 멈추는 것은 판단 직전 </a:t>
            </a:r>
            <a:r>
              <a:rPr lang="en-US" altLang="ko-KR" dirty="0"/>
              <a:t>1</a:t>
            </a:r>
            <a:r>
              <a:rPr lang="ko-KR" altLang="en-US" dirty="0"/>
              <a:t>초간의 버퍼링을 하여 낙상 직전의 사진을 얻기 위한 과정에서 생기는 약간의 </a:t>
            </a:r>
            <a:r>
              <a:rPr lang="ko-KR" altLang="en-US" dirty="0" err="1"/>
              <a:t>렉이니</a:t>
            </a:r>
            <a:r>
              <a:rPr lang="ko-KR" altLang="en-US" dirty="0"/>
              <a:t> 영상을 끝까지 봐주시면 감사하겠습니다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967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</a:t>
            </a:r>
            <a:endParaRPr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실시간 낙상 감지를 통해 사고 발생 직후 신속한 대응이 가능하다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서버 기반 이벤트 관리로 장소에 </a:t>
            </a:r>
            <a:r>
              <a:rPr lang="ko-KR" altLang="en-US" dirty="0" err="1">
                <a:latin typeface="+mn-ea"/>
                <a:cs typeface="Gulim"/>
              </a:rPr>
              <a:t>구애받지</a:t>
            </a:r>
            <a:r>
              <a:rPr lang="ko-KR" altLang="en-US" dirty="0">
                <a:latin typeface="+mn-ea"/>
                <a:cs typeface="Gulim"/>
              </a:rPr>
              <a:t> 않는 원격 모니터링이 가능하다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자동화된 </a:t>
            </a:r>
            <a:r>
              <a:rPr lang="en" dirty="0">
                <a:latin typeface="+mn-ea"/>
                <a:cs typeface="Gulim"/>
              </a:rPr>
              <a:t>AI </a:t>
            </a:r>
            <a:r>
              <a:rPr lang="ko-KR" altLang="en-US" dirty="0">
                <a:latin typeface="+mn-ea"/>
                <a:cs typeface="Gulim"/>
              </a:rPr>
              <a:t>분석을 통해 기존 </a:t>
            </a:r>
            <a:r>
              <a:rPr lang="en" dirty="0">
                <a:latin typeface="+mn-ea"/>
                <a:cs typeface="Gulim"/>
              </a:rPr>
              <a:t>CCTV </a:t>
            </a:r>
            <a:r>
              <a:rPr lang="ko-KR" altLang="en-US" dirty="0">
                <a:latin typeface="+mn-ea"/>
                <a:cs typeface="Gulim"/>
              </a:rPr>
              <a:t>기반 수동 감시의 한계를 극복한다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271C-9AB1-4A51-E1AC-A786E8CEE855}"/>
              </a:ext>
            </a:extLst>
          </p:cNvPr>
          <p:cNvSpPr txBox="1"/>
          <p:nvPr/>
        </p:nvSpPr>
        <p:spPr>
          <a:xfrm>
            <a:off x="646340" y="3286350"/>
            <a:ext cx="9031060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결론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 </a:t>
            </a:r>
            <a:r>
              <a:rPr lang="ko-KR" altLang="en-US" dirty="0">
                <a:latin typeface="+mn-ea"/>
                <a:cs typeface="Malgun Gothic"/>
              </a:rPr>
              <a:t>본 프로젝트는 </a:t>
            </a:r>
            <a:r>
              <a:rPr lang="en-US" altLang="ko-KR" dirty="0">
                <a:latin typeface="+mn-ea"/>
                <a:cs typeface="Malgun Gothic"/>
              </a:rPr>
              <a:t>YOLO </a:t>
            </a:r>
            <a:r>
              <a:rPr lang="ko-KR" altLang="en-US" dirty="0">
                <a:latin typeface="+mn-ea"/>
                <a:cs typeface="Malgun Gothic"/>
              </a:rPr>
              <a:t>기반 </a:t>
            </a:r>
            <a:r>
              <a:rPr lang="en-US" altLang="ko-KR" dirty="0">
                <a:latin typeface="+mn-ea"/>
                <a:cs typeface="Malgun Gothic"/>
              </a:rPr>
              <a:t>Edge AI, Django </a:t>
            </a:r>
            <a:r>
              <a:rPr lang="ko-KR" altLang="en-US" dirty="0">
                <a:latin typeface="+mn-ea"/>
                <a:cs typeface="Malgun Gothic"/>
              </a:rPr>
              <a:t>기반 서버</a:t>
            </a:r>
            <a:r>
              <a:rPr lang="en-US" altLang="ko-KR" dirty="0">
                <a:latin typeface="+mn-ea"/>
                <a:cs typeface="Malgun Gothic"/>
              </a:rPr>
              <a:t>, Android </a:t>
            </a:r>
            <a:r>
              <a:rPr lang="ko-KR" altLang="en-US" dirty="0">
                <a:latin typeface="+mn-ea"/>
                <a:cs typeface="Malgun Gothic"/>
              </a:rPr>
              <a:t>클라이언트를 유기적으로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연결하여 실시간 낙상 감지 및 알림 시스템을 구현하였다</a:t>
            </a:r>
            <a:r>
              <a:rPr lang="en-US" altLang="ko-KR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단순한 객체 인식을 넘어 상태 변화 분석과 사용자 알림까지 포함한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실용적인 안전 모니터링 시스템을 제안하였으며</a:t>
            </a:r>
            <a:r>
              <a:rPr lang="en-US" altLang="ko-KR" dirty="0">
                <a:latin typeface="+mn-ea"/>
                <a:cs typeface="Malgun Gothic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향후 음성 알림</a:t>
            </a:r>
            <a:r>
              <a:rPr lang="en-US" altLang="ko-KR" dirty="0">
                <a:latin typeface="+mn-ea"/>
                <a:cs typeface="Malgun Gothic"/>
              </a:rPr>
              <a:t>, </a:t>
            </a:r>
            <a:r>
              <a:rPr lang="ko-KR" altLang="en-US" dirty="0">
                <a:latin typeface="+mn-ea"/>
                <a:cs typeface="Malgun Gothic"/>
              </a:rPr>
              <a:t>보호자 연동</a:t>
            </a:r>
            <a:r>
              <a:rPr lang="en-US" altLang="ko-KR" dirty="0">
                <a:latin typeface="+mn-ea"/>
                <a:cs typeface="Malgun Gothic"/>
              </a:rPr>
              <a:t>, </a:t>
            </a:r>
            <a:r>
              <a:rPr lang="ko-KR" altLang="en-US" dirty="0">
                <a:latin typeface="+mn-ea"/>
                <a:cs typeface="Malgun Gothic"/>
              </a:rPr>
              <a:t>실외 환경 확장 등의 기능으로 확장 가능하다</a:t>
            </a:r>
            <a:r>
              <a:rPr lang="en-US" altLang="ko-KR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http://</a:t>
            </a:r>
            <a:r>
              <a:rPr lang="en-US" altLang="ko-KR" sz="2000" i="1" spc="-5" dirty="0" err="1">
                <a:solidFill>
                  <a:srgbClr val="FF0000"/>
                </a:solidFill>
                <a:latin typeface="+mn-ea"/>
                <a:cs typeface="Malgun Gothic"/>
              </a:rPr>
              <a:t>xxx.xxx.xxx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http://</a:t>
            </a:r>
            <a:r>
              <a:rPr lang="en-US" altLang="ko-KR" sz="2000" i="1" spc="-5" dirty="0" err="1">
                <a:solidFill>
                  <a:srgbClr val="FF0000"/>
                </a:solidFill>
                <a:latin typeface="+mn-ea"/>
                <a:cs typeface="Malgun Gothic"/>
              </a:rPr>
              <a:t>xxx.xxx.xxx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100" dirty="0"/>
              <a:t>Fall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Fall Event System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Fall event DB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9242" y="4339767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31" name="그림 30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326A20-697B-3259-28DA-27DB7A241D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38" y="2789594"/>
            <a:ext cx="848892" cy="2239605"/>
          </a:xfrm>
          <a:prstGeom prst="rect">
            <a:avLst/>
          </a:prstGeom>
        </p:spPr>
      </p:pic>
      <p:pic>
        <p:nvPicPr>
          <p:cNvPr id="28" name="그림 27" descr="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5592AD-4E41-183A-BFF6-FF5A12F498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94" y="2770074"/>
            <a:ext cx="635000" cy="660400"/>
          </a:xfrm>
          <a:prstGeom prst="rect">
            <a:avLst/>
          </a:prstGeom>
        </p:spPr>
      </p:pic>
      <p:pic>
        <p:nvPicPr>
          <p:cNvPr id="20" name="그림 19" descr="가구, 소파, 디자인, 텔레비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1D15B-1608-D068-6EE5-E583B00909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" y="2884968"/>
            <a:ext cx="1792974" cy="1144451"/>
          </a:xfrm>
          <a:prstGeom prst="rect">
            <a:avLst/>
          </a:prstGeom>
        </p:spPr>
      </p:pic>
      <p:pic>
        <p:nvPicPr>
          <p:cNvPr id="43" name="그림 42" descr="가구, 소파, 텔레비전, 스튜디오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039C0C-0BFE-EC98-22F6-74EA6859D0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4" y="3555276"/>
            <a:ext cx="1186641" cy="769235"/>
          </a:xfrm>
          <a:prstGeom prst="rect">
            <a:avLst/>
          </a:prstGeom>
        </p:spPr>
      </p:pic>
      <p:pic>
        <p:nvPicPr>
          <p:cNvPr id="44" name="그림 43" descr="가구, 소파, 텔레비전, 스튜디오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27E651-982E-609A-CBD9-C09B4E4CFB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89" y="3464657"/>
            <a:ext cx="1018749" cy="66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C700D2E-6C1F-0F43-3899-B5DA98E35521}"/>
              </a:ext>
            </a:extLst>
          </p:cNvPr>
          <p:cNvSpPr txBox="1"/>
          <p:nvPr/>
        </p:nvSpPr>
        <p:spPr>
          <a:xfrm>
            <a:off x="2476041" y="3247088"/>
            <a:ext cx="4952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/>
              <a:t>거시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478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545897"/>
            <a:ext cx="8080375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2000" dirty="0"/>
              <a:t>본 프로젝트의 목적은 가정 및 실내 환경에서 발생할 수 있는 낙상</a:t>
            </a:r>
            <a:r>
              <a:rPr lang="en-US" altLang="ko-KR" sz="2000" dirty="0"/>
              <a:t>(</a:t>
            </a:r>
            <a:r>
              <a:rPr lang="en" altLang="ko-KR" sz="2000" dirty="0"/>
              <a:t>Fall) </a:t>
            </a:r>
            <a:r>
              <a:rPr lang="ko-KR" altLang="en-US" sz="2000" dirty="0"/>
              <a:t>사고를 실시간으로 감지하고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감지된 낙상 이벤트 이미지를 서버에 안전하게 저장한 뒤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앱 사용자에게 즉시 알림을 제공함으로써 사고에 신속하게 대응할 수 있는 지능형 안전 모니터링 시스템을 구현하는 것이다</a:t>
            </a:r>
            <a:r>
              <a:rPr lang="en-US" altLang="ko-KR" sz="2000" dirty="0"/>
              <a:t>. </a:t>
            </a:r>
            <a:r>
              <a:rPr lang="en" altLang="ko-KR" sz="2000" dirty="0"/>
              <a:t>YOLOv5 </a:t>
            </a:r>
            <a:r>
              <a:rPr lang="ko-KR" altLang="en-US" sz="2000" dirty="0"/>
              <a:t>기반 </a:t>
            </a:r>
            <a:r>
              <a:rPr lang="en" altLang="ko-KR" sz="2000" dirty="0"/>
              <a:t>Edge AI, Django </a:t>
            </a:r>
            <a:r>
              <a:rPr lang="ko-KR" altLang="en-US" sz="2000" dirty="0"/>
              <a:t>기반 클라우드 서비스</a:t>
            </a:r>
            <a:r>
              <a:rPr lang="en-US" altLang="ko-KR" sz="2000" dirty="0"/>
              <a:t>, </a:t>
            </a:r>
            <a:r>
              <a:rPr lang="en" altLang="ko-KR" sz="2000" dirty="0"/>
              <a:t>Android </a:t>
            </a:r>
            <a:r>
              <a:rPr lang="ko-KR" altLang="en-US" sz="2000" dirty="0"/>
              <a:t>클라이언트의 통합을 통해 효율적이고 신뢰성 높은 낙상 감지 서비스를 제공하는 것을 목표로 한다</a:t>
            </a:r>
            <a:r>
              <a:rPr lang="en-US" altLang="ko-KR" sz="2000" dirty="0"/>
              <a:t>.</a:t>
            </a:r>
            <a:endParaRPr sz="2000" dirty="0"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056EF8-60D3-3145-3220-3341B99D5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99" y="1524000"/>
            <a:ext cx="922560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고령 인구 증가와 1인 가구 증가로 인해 실내 낙상 사고 발생 가능성이 높아지고 있으며,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낙상 후 즉각적인 대응이 어려울 경우 심각한 2차 사고로 이어질 수 있어 실시간 모니터링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체계가 필수적이다.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CCTV 기반 감시는 사람이 직접 확인해야 하는 문제가 있어 자동화된 AI 기반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위험 감지 시스템이 필요하다.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기반의 이미지 저장 및 모바일 알림 시스템을 통해 사용자는 장소에 상관없이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사고 상황을 즉시 파악하고 빠르게 대응할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13637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797"/>
              </p:ext>
            </p:extLst>
          </p:nvPr>
        </p:nvGraphicFramePr>
        <p:xfrm>
          <a:off x="457200" y="1219200"/>
          <a:ext cx="89916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7473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“공개 </a:t>
            </a:r>
            <a:r>
              <a:rPr lang="en" altLang="ko-KR" sz="1200" dirty="0"/>
              <a:t>COCO </a:t>
            </a:r>
            <a:r>
              <a:rPr lang="ko-KR" altLang="en-US" sz="1200" dirty="0"/>
              <a:t>데이터셋으로 학습된 </a:t>
            </a:r>
            <a:r>
              <a:rPr lang="en" altLang="ko-KR" sz="1200" dirty="0"/>
              <a:t>YOLO </a:t>
            </a:r>
            <a:r>
              <a:rPr lang="ko-KR" altLang="en-US" sz="1200" dirty="0"/>
              <a:t>계열 사전학습 모델</a:t>
            </a:r>
            <a:r>
              <a:rPr lang="en-US" altLang="ko-KR" sz="1200" dirty="0"/>
              <a:t>(</a:t>
            </a:r>
            <a:r>
              <a:rPr lang="en" altLang="ko-KR" sz="1200" dirty="0"/>
              <a:t>yolov8n.pt)</a:t>
            </a:r>
            <a:r>
              <a:rPr lang="ko-KR" altLang="en-US" sz="1200" dirty="0"/>
              <a:t>을 그대로 사용하여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추가 학습 없이 실시간으로 사람 객체를 검출하였다</a:t>
            </a:r>
            <a:r>
              <a:rPr lang="en-US" altLang="ko-KR" sz="1200" dirty="0"/>
              <a:t>.”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439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“모델은 </a:t>
            </a:r>
            <a:r>
              <a:rPr lang="en" altLang="ko-KR" sz="1200" dirty="0"/>
              <a:t>COCO 80</a:t>
            </a:r>
            <a:r>
              <a:rPr lang="ko-KR" altLang="en-US" sz="1200" dirty="0"/>
              <a:t>개 클래스를 모두 검출할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 중 ‘</a:t>
            </a:r>
            <a:r>
              <a:rPr lang="en" altLang="ko-KR" sz="1200" dirty="0"/>
              <a:t>person’ </a:t>
            </a:r>
            <a:r>
              <a:rPr lang="ko-KR" altLang="en-US" sz="1200" dirty="0"/>
              <a:t>클래스를 이용해 낙상 후보 대상을 식별한다</a:t>
            </a:r>
            <a:r>
              <a:rPr lang="en-US" altLang="ko-KR" sz="1200" dirty="0"/>
              <a:t>.”</a:t>
            </a:r>
            <a:endParaRPr lang="en-US" altLang="ko-KR" sz="1200" i="1" spc="-5" dirty="0">
              <a:solidFill>
                <a:srgbClr val="FF0000"/>
              </a:solidFill>
              <a:latin typeface="+mn-ea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204474" y="3588817"/>
            <a:ext cx="4309110" cy="2139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“이전 프레임에서 서 있던 사람의 </a:t>
            </a:r>
            <a:r>
              <a:rPr lang="en" altLang="ko-KR" sz="1200" dirty="0"/>
              <a:t>bounding box </a:t>
            </a:r>
            <a:r>
              <a:rPr lang="ko-KR" altLang="en-US" sz="1200" dirty="0"/>
              <a:t>세로</a:t>
            </a:r>
            <a:r>
              <a:rPr lang="en-US" altLang="ko-KR" sz="1200" dirty="0"/>
              <a:t>/</a:t>
            </a:r>
            <a:r>
              <a:rPr lang="ko-KR" altLang="en-US" sz="1200" dirty="0"/>
              <a:t>가로 비율을 비교하여</a:t>
            </a:r>
            <a:r>
              <a:rPr lang="en-US" altLang="ko-KR" sz="1200" dirty="0"/>
              <a:t>, </a:t>
            </a:r>
            <a:r>
              <a:rPr lang="ko-KR" altLang="en-US" sz="1200" dirty="0"/>
              <a:t>가로가 더 넓어지는 경우를 ‘누워 있는 </a:t>
            </a:r>
            <a:r>
              <a:rPr lang="ko-KR" altLang="en-US" sz="1200" dirty="0" err="1"/>
              <a:t>상태’로</a:t>
            </a:r>
            <a:r>
              <a:rPr lang="ko-KR" altLang="en-US" sz="1200" dirty="0"/>
              <a:t> 판단하고</a:t>
            </a:r>
            <a:r>
              <a:rPr lang="en-US" altLang="ko-KR" sz="1200" dirty="0"/>
              <a:t>, ‘</a:t>
            </a:r>
            <a:r>
              <a:rPr lang="ko-KR" altLang="en-US" sz="1200" dirty="0"/>
              <a:t>서 있음 → </a:t>
            </a:r>
            <a:r>
              <a:rPr lang="ko-KR" altLang="en-US" sz="1200" dirty="0" err="1"/>
              <a:t>누움’으로</a:t>
            </a:r>
            <a:r>
              <a:rPr lang="ko-KR" altLang="en-US" sz="1200" dirty="0"/>
              <a:t> 변화할 때 낙상 이벤트로 간주하였다</a:t>
            </a:r>
            <a:r>
              <a:rPr lang="en-US" altLang="ko-KR" sz="1200" dirty="0"/>
              <a:t>.”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4888511" y="3599371"/>
            <a:ext cx="4309110" cy="1436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j-ea"/>
                <a:ea typeface="+mj-ea"/>
              </a:rPr>
              <a:t>“낙상이 감지되면 현재 프레임을 이미지 파일로 저장하고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" altLang="ko-KR" sz="1000" dirty="0">
                <a:latin typeface="+mj-ea"/>
                <a:ea typeface="+mj-ea"/>
              </a:rPr>
              <a:t>Python requests </a:t>
            </a:r>
            <a:r>
              <a:rPr lang="ko-KR" altLang="en-US" sz="1000" dirty="0">
                <a:latin typeface="+mj-ea"/>
                <a:ea typeface="+mj-ea"/>
              </a:rPr>
              <a:t>라이브러리를 이용해 </a:t>
            </a:r>
            <a:r>
              <a:rPr lang="en" altLang="ko-KR" sz="1000" dirty="0">
                <a:latin typeface="+mj-ea"/>
                <a:ea typeface="+mj-ea"/>
              </a:rPr>
              <a:t>Django </a:t>
            </a:r>
            <a:r>
              <a:rPr lang="ko-KR" altLang="en-US" sz="1000" dirty="0">
                <a:latin typeface="+mj-ea"/>
                <a:ea typeface="+mj-ea"/>
              </a:rPr>
              <a:t>서버의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en" altLang="ko-KR" sz="1000" dirty="0" err="1">
                <a:latin typeface="+mj-ea"/>
                <a:ea typeface="+mj-ea"/>
              </a:rPr>
              <a:t>api</a:t>
            </a:r>
            <a:r>
              <a:rPr lang="en" altLang="ko-KR" sz="1000" dirty="0">
                <a:latin typeface="+mj-ea"/>
                <a:ea typeface="+mj-ea"/>
              </a:rPr>
              <a:t>/fall-events/ </a:t>
            </a:r>
            <a:r>
              <a:rPr lang="ko-KR" altLang="en-US" sz="1000" dirty="0" err="1">
                <a:latin typeface="+mj-ea"/>
                <a:ea typeface="+mj-ea"/>
              </a:rPr>
              <a:t>엔드포인트로</a:t>
            </a:r>
            <a:r>
              <a:rPr lang="ko-KR" altLang="en-US" sz="1000" dirty="0">
                <a:latin typeface="+mj-ea"/>
                <a:ea typeface="+mj-ea"/>
              </a:rPr>
              <a:t> 이미지와 발생 시각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위치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거실</a:t>
            </a:r>
            <a:r>
              <a:rPr lang="en-US" altLang="ko-KR" sz="1000" dirty="0">
                <a:latin typeface="+mj-ea"/>
                <a:ea typeface="+mj-ea"/>
              </a:rPr>
              <a:t>) </a:t>
            </a:r>
            <a:r>
              <a:rPr lang="ko-KR" altLang="en-US" sz="1000" dirty="0">
                <a:latin typeface="+mj-ea"/>
                <a:ea typeface="+mj-ea"/>
              </a:rPr>
              <a:t>정보를 </a:t>
            </a:r>
            <a:r>
              <a:rPr lang="en" altLang="ko-KR" sz="1000" dirty="0">
                <a:latin typeface="+mj-ea"/>
                <a:ea typeface="+mj-ea"/>
              </a:rPr>
              <a:t>POST </a:t>
            </a:r>
            <a:r>
              <a:rPr lang="ko-KR" altLang="en-US" sz="1000" dirty="0">
                <a:latin typeface="+mj-ea"/>
                <a:ea typeface="+mj-ea"/>
              </a:rPr>
              <a:t>전송한다</a:t>
            </a:r>
            <a:r>
              <a:rPr lang="en-US" altLang="ko-KR" sz="1000" dirty="0">
                <a:latin typeface="+mj-ea"/>
                <a:ea typeface="+mj-ea"/>
              </a:rPr>
              <a:t>.”</a:t>
            </a:r>
            <a:endParaRPr lang="en-US" altLang="ko-KR" sz="1000" i="1" kern="0" spc="-5" dirty="0">
              <a:solidFill>
                <a:srgbClr val="FF0000"/>
              </a:solidFill>
              <a:latin typeface="+mj-ea"/>
              <a:ea typeface="+mj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413FB3-E71E-2E36-A1AC-DCE526AD3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30" y="4755642"/>
            <a:ext cx="5029839" cy="1766140"/>
          </a:xfrm>
          <a:prstGeom prst="rect">
            <a:avLst/>
          </a:prstGeom>
        </p:spPr>
      </p:pic>
      <p:pic>
        <p:nvPicPr>
          <p:cNvPr id="14" name="그림 13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129D53-8452-26BF-4474-D4D90A29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1" y="1937678"/>
            <a:ext cx="1258058" cy="1610784"/>
          </a:xfrm>
          <a:prstGeom prst="rect">
            <a:avLst/>
          </a:prstGeom>
        </p:spPr>
      </p:pic>
      <p:pic>
        <p:nvPicPr>
          <p:cNvPr id="16" name="그림 15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11057E-775E-41D0-272B-283A7BBF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70" y="2136170"/>
            <a:ext cx="1049661" cy="1343958"/>
          </a:xfrm>
          <a:prstGeom prst="rect">
            <a:avLst/>
          </a:prstGeom>
        </p:spPr>
      </p:pic>
      <p:pic>
        <p:nvPicPr>
          <p:cNvPr id="18" name="그림 17" descr="실내, 신발류, 사람, 바닥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2B9E40-8CFB-A002-C3AE-E501A136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9" y="5239918"/>
            <a:ext cx="1827940" cy="1256464"/>
          </a:xfrm>
          <a:prstGeom prst="rect">
            <a:avLst/>
          </a:prstGeom>
        </p:spPr>
      </p:pic>
      <p:pic>
        <p:nvPicPr>
          <p:cNvPr id="19" name="그림 18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8AEF9B-FF89-0704-077E-9B5CBD3AF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922472"/>
            <a:ext cx="1258058" cy="161078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2607BE37-5739-2AD3-22B2-600FCF11B17C}"/>
              </a:ext>
            </a:extLst>
          </p:cNvPr>
          <p:cNvSpPr/>
          <p:nvPr/>
        </p:nvSpPr>
        <p:spPr>
          <a:xfrm>
            <a:off x="1524000" y="5562600"/>
            <a:ext cx="999985" cy="3905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“같은 장면에서 여러 번 낙상이 감지되는 것을 방지하기 위해</a:t>
            </a:r>
            <a:r>
              <a:rPr lang="en-US" altLang="ko-KR" sz="1200" dirty="0"/>
              <a:t>, </a:t>
            </a:r>
            <a:r>
              <a:rPr lang="ko-KR" altLang="en-US" sz="1200" dirty="0"/>
              <a:t>최근 낙상 발생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이내에는 추가 알림을 보내지 않도록 </a:t>
            </a:r>
            <a:r>
              <a:rPr lang="ko-KR" altLang="en-US" sz="1200" dirty="0" err="1"/>
              <a:t>쿨타임</a:t>
            </a:r>
            <a:r>
              <a:rPr lang="ko-KR" altLang="en-US" sz="1200" dirty="0"/>
              <a:t> 로직을 추가하였다</a:t>
            </a:r>
            <a:r>
              <a:rPr lang="en-US" altLang="ko-KR" sz="1200" dirty="0"/>
              <a:t>.”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95300" y="3577231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“낙상 판단 직전의 프레임을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초간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버퍼링하여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낙상 발생 시점의 정확한 화면을 기록할 수 있도록 ‘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Pre-Fall Buffer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기능’을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.”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51845E3-645C-AF7C-6298-3248336B3BEC}"/>
                  </a:ext>
                </a:extLst>
              </p14:cNvPr>
              <p14:cNvContentPartPr/>
              <p14:nvPr/>
            </p14:nvContentPartPr>
            <p14:xfrm>
              <a:off x="6005008" y="4066048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51845E3-645C-AF7C-6298-3248336B3B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8888" y="40599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FF85C1A-8F08-24E8-60AA-5EF525DCD30C}"/>
                  </a:ext>
                </a:extLst>
              </p14:cNvPr>
              <p14:cNvContentPartPr/>
              <p14:nvPr/>
            </p14:nvContentPartPr>
            <p14:xfrm>
              <a:off x="7398186" y="2275305"/>
              <a:ext cx="1204560" cy="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FF85C1A-8F08-24E8-60AA-5EF525DCD3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2066" y="2269185"/>
                <a:ext cx="1216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EE35F4D-E222-E0E2-0ED2-75EEB137C5C0}"/>
                  </a:ext>
                </a:extLst>
              </p14:cNvPr>
              <p14:cNvContentPartPr/>
              <p14:nvPr/>
            </p14:nvContentPartPr>
            <p14:xfrm>
              <a:off x="6214866" y="2791905"/>
              <a:ext cx="2342160" cy="116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EE35F4D-E222-E0E2-0ED2-75EEB137C5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8746" y="2785785"/>
                <a:ext cx="2354400" cy="128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 descr="텍스트, 스크린샷, 폰트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DCD1A6-C21B-95ED-9BDB-B56D38EF6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77346"/>
            <a:ext cx="5741791" cy="13424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E974BEA-2E65-C12F-B704-08BD00C01E2F}"/>
                  </a:ext>
                </a:extLst>
              </p14:cNvPr>
              <p14:cNvContentPartPr/>
              <p14:nvPr/>
            </p14:nvContentPartPr>
            <p14:xfrm>
              <a:off x="6823440" y="2995920"/>
              <a:ext cx="866880" cy="180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E974BEA-2E65-C12F-B704-08BD00C01E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320" y="2989800"/>
                <a:ext cx="879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5581975-9E79-74BB-F5FE-9F499A2A5FBE}"/>
                  </a:ext>
                </a:extLst>
              </p14:cNvPr>
              <p14:cNvContentPartPr/>
              <p14:nvPr/>
            </p14:nvContentPartPr>
            <p14:xfrm>
              <a:off x="6643800" y="3386520"/>
              <a:ext cx="1071000" cy="198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5581975-9E79-74BB-F5FE-9F499A2A5F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7680" y="3380400"/>
                <a:ext cx="10832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688623C-0563-63E8-C530-BFCC3F786A3C}"/>
                  </a:ext>
                </a:extLst>
              </p14:cNvPr>
              <p14:cNvContentPartPr/>
              <p14:nvPr/>
            </p14:nvContentPartPr>
            <p14:xfrm>
              <a:off x="7310520" y="1913400"/>
              <a:ext cx="36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688623C-0563-63E8-C530-BFCC3F786A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04400" y="19072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2D45F77-7E18-1CFD-A3F2-7A7CF7B78DE5}"/>
                  </a:ext>
                </a:extLst>
              </p14:cNvPr>
              <p14:cNvContentPartPr/>
              <p14:nvPr/>
            </p14:nvContentPartPr>
            <p14:xfrm>
              <a:off x="2113200" y="2908800"/>
              <a:ext cx="36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2D45F77-7E18-1CFD-A3F2-7A7CF7B78D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07080" y="29026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062799-FD18-FAE2-1E6D-B891DAA1A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49319"/>
            <a:ext cx="2313492" cy="1610714"/>
          </a:xfrm>
          <a:prstGeom prst="rect">
            <a:avLst/>
          </a:prstGeom>
        </p:spPr>
      </p:pic>
      <p:pic>
        <p:nvPicPr>
          <p:cNvPr id="20" name="그림 19" descr="컴퓨터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F54CF9-EE96-5111-B3E6-7E24B58004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4" y="4727229"/>
            <a:ext cx="4290695" cy="1537884"/>
          </a:xfrm>
          <a:prstGeom prst="rect">
            <a:avLst/>
          </a:prstGeom>
        </p:spPr>
      </p:pic>
      <p:pic>
        <p:nvPicPr>
          <p:cNvPr id="22" name="그림 2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13D59F-1395-0C61-2FDE-0CA7F71BB3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92" y="3950938"/>
            <a:ext cx="2313492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7934</TotalTime>
  <Words>1826</Words>
  <Application>Microsoft Macintosh PowerPoint</Application>
  <PresentationFormat>A4 용지(210x297mm)</PresentationFormat>
  <Paragraphs>208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Malgun Gothic</vt:lpstr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개발과정의 이슈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남윤형</cp:lastModifiedBy>
  <cp:revision>148</cp:revision>
  <dcterms:created xsi:type="dcterms:W3CDTF">2020-06-08T19:34:44Z</dcterms:created>
  <dcterms:modified xsi:type="dcterms:W3CDTF">2025-12-17T04:42:45Z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